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Objects="1">
      <p:cViewPr>
        <p:scale>
          <a:sx n="73" d="100"/>
          <a:sy n="73" d="100"/>
        </p:scale>
        <p:origin x="-102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0EC0-6DA2-487C-BD0F-D1FA4C0CB0C4}" type="datetimeFigureOut">
              <a:rPr lang="es-ES" smtClean="0"/>
              <a:pPr/>
              <a:t>20/07/2020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1C4B-47AF-4D32-A403-6A830D48637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0EC0-6DA2-487C-BD0F-D1FA4C0CB0C4}" type="datetimeFigureOut">
              <a:rPr lang="es-ES" smtClean="0"/>
              <a:pPr/>
              <a:t>20/07/2020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1C4B-47AF-4D32-A403-6A830D48637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0EC0-6DA2-487C-BD0F-D1FA4C0CB0C4}" type="datetimeFigureOut">
              <a:rPr lang="es-ES" smtClean="0"/>
              <a:pPr/>
              <a:t>20/07/2020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1C4B-47AF-4D32-A403-6A830D48637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0EC0-6DA2-487C-BD0F-D1FA4C0CB0C4}" type="datetimeFigureOut">
              <a:rPr lang="es-ES" smtClean="0"/>
              <a:pPr/>
              <a:t>20/07/2020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1C4B-47AF-4D32-A403-6A830D48637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0EC0-6DA2-487C-BD0F-D1FA4C0CB0C4}" type="datetimeFigureOut">
              <a:rPr lang="es-ES" smtClean="0"/>
              <a:pPr/>
              <a:t>20/07/2020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1C4B-47AF-4D32-A403-6A830D48637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0EC0-6DA2-487C-BD0F-D1FA4C0CB0C4}" type="datetimeFigureOut">
              <a:rPr lang="es-ES" smtClean="0"/>
              <a:pPr/>
              <a:t>20/07/2020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1C4B-47AF-4D32-A403-6A830D48637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0EC0-6DA2-487C-BD0F-D1FA4C0CB0C4}" type="datetimeFigureOut">
              <a:rPr lang="es-ES" smtClean="0"/>
              <a:pPr/>
              <a:t>20/07/2020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1C4B-47AF-4D32-A403-6A830D48637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0EC0-6DA2-487C-BD0F-D1FA4C0CB0C4}" type="datetimeFigureOut">
              <a:rPr lang="es-ES" smtClean="0"/>
              <a:pPr/>
              <a:t>20/07/2020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1C4B-47AF-4D32-A403-6A830D48637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0EC0-6DA2-487C-BD0F-D1FA4C0CB0C4}" type="datetimeFigureOut">
              <a:rPr lang="es-ES" smtClean="0"/>
              <a:pPr/>
              <a:t>20/07/2020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1C4B-47AF-4D32-A403-6A830D48637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0EC0-6DA2-487C-BD0F-D1FA4C0CB0C4}" type="datetimeFigureOut">
              <a:rPr lang="es-ES" smtClean="0"/>
              <a:pPr/>
              <a:t>20/07/2020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1C4B-47AF-4D32-A403-6A830D48637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E0EC0-6DA2-487C-BD0F-D1FA4C0CB0C4}" type="datetimeFigureOut">
              <a:rPr lang="es-ES" smtClean="0"/>
              <a:pPr/>
              <a:t>20/07/2020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91C4B-47AF-4D32-A403-6A830D48637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E0EC0-6DA2-487C-BD0F-D1FA4C0CB0C4}" type="datetimeFigureOut">
              <a:rPr lang="es-ES" smtClean="0"/>
              <a:pPr/>
              <a:t>20/07/2020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91C4B-47AF-4D32-A403-6A830D48637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289226"/>
            <a:ext cx="8229600" cy="782320"/>
          </a:xfrm>
          <a:noFill/>
          <a:ln cap="flat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marR="281940">
              <a:lnSpc>
                <a:spcPts val="1920"/>
              </a:lnSpc>
              <a:spcBef>
                <a:spcPts val="1930"/>
              </a:spcBef>
              <a:spcAft>
                <a:spcPts val="0"/>
              </a:spcAft>
            </a:pPr>
            <a:r>
              <a:rPr lang="es-ES" sz="1300" b="1" kern="0" dirty="0" smtClean="0">
                <a:solidFill>
                  <a:srgbClr val="1F497D"/>
                </a:solidFill>
                <a:ea typeface="Calibri"/>
                <a:cs typeface="Calibri"/>
              </a:rPr>
              <a:t/>
            </a:r>
            <a:br>
              <a:rPr lang="es-ES" sz="1300" b="1" kern="0" dirty="0" smtClean="0">
                <a:solidFill>
                  <a:srgbClr val="1F497D"/>
                </a:solidFill>
                <a:ea typeface="Calibri"/>
                <a:cs typeface="Calibri"/>
              </a:rPr>
            </a:br>
            <a:r>
              <a:rPr lang="es-ES" sz="1800" b="1" kern="0" dirty="0" smtClean="0">
                <a:solidFill>
                  <a:srgbClr val="1F497D"/>
                </a:solidFill>
                <a:ea typeface="Calibri"/>
                <a:cs typeface="Calibri"/>
              </a:rPr>
              <a:t>Asociación </a:t>
            </a:r>
            <a:r>
              <a:rPr lang="es-ES" sz="1800" b="1" kern="0" dirty="0">
                <a:solidFill>
                  <a:srgbClr val="1F497D"/>
                </a:solidFill>
                <a:ea typeface="Calibri"/>
                <a:cs typeface="Calibri"/>
              </a:rPr>
              <a:t>Española de Empresas Instaladoras y Mantenedoras de </a:t>
            </a:r>
            <a:r>
              <a:rPr lang="es-ES" sz="1800" b="1" kern="0" dirty="0" smtClean="0">
                <a:solidFill>
                  <a:srgbClr val="1F497D"/>
                </a:solidFill>
                <a:ea typeface="Calibri"/>
                <a:cs typeface="Calibri"/>
              </a:rPr>
              <a:t>Equipos</a:t>
            </a:r>
            <a:br>
              <a:rPr lang="es-ES" sz="1800" b="1" kern="0" dirty="0" smtClean="0">
                <a:solidFill>
                  <a:srgbClr val="1F497D"/>
                </a:solidFill>
                <a:ea typeface="Calibri"/>
                <a:cs typeface="Calibri"/>
              </a:rPr>
            </a:br>
            <a:r>
              <a:rPr lang="es-ES" sz="1800" b="1" kern="0" dirty="0" smtClean="0">
                <a:solidFill>
                  <a:srgbClr val="1F497D"/>
                </a:solidFill>
                <a:ea typeface="Calibri"/>
                <a:cs typeface="Calibri"/>
              </a:rPr>
              <a:t> </a:t>
            </a:r>
            <a:r>
              <a:rPr lang="es-ES" sz="1800" b="1" kern="0" dirty="0">
                <a:solidFill>
                  <a:srgbClr val="1F497D"/>
                </a:solidFill>
                <a:ea typeface="Calibri"/>
                <a:cs typeface="Calibri"/>
              </a:rPr>
              <a:t>y Sistemas de Protección Contra </a:t>
            </a:r>
            <a:r>
              <a:rPr lang="es-ES" sz="1800" b="1" kern="0" dirty="0" smtClean="0">
                <a:solidFill>
                  <a:srgbClr val="1F497D"/>
                </a:solidFill>
                <a:ea typeface="Calibri"/>
                <a:cs typeface="Calibri"/>
              </a:rPr>
              <a:t>Incendios</a:t>
            </a:r>
            <a:r>
              <a:rPr lang="es-ES" sz="1300" b="1" kern="0" dirty="0" smtClean="0">
                <a:solidFill>
                  <a:srgbClr val="1F497D"/>
                </a:solidFill>
                <a:ea typeface="Calibri"/>
                <a:cs typeface="Calibri"/>
              </a:rPr>
              <a:t/>
            </a:r>
            <a:br>
              <a:rPr lang="es-ES" sz="1300" b="1" kern="0" dirty="0" smtClean="0">
                <a:solidFill>
                  <a:srgbClr val="1F497D"/>
                </a:solidFill>
                <a:ea typeface="Calibri"/>
                <a:cs typeface="Calibri"/>
              </a:rPr>
            </a:br>
            <a:r>
              <a:rPr lang="es-ES" sz="1300" b="1" kern="0" dirty="0" smtClean="0">
                <a:solidFill>
                  <a:srgbClr val="1F497D"/>
                </a:solidFill>
                <a:ea typeface="Calibri"/>
                <a:cs typeface="Calibri"/>
              </a:rPr>
              <a:t>         </a:t>
            </a:r>
            <a:r>
              <a:rPr lang="es-ES" sz="2000" dirty="0">
                <a:ea typeface="Calibri"/>
                <a:cs typeface="Calibri"/>
              </a:rPr>
              <a:t/>
            </a:r>
            <a:br>
              <a:rPr lang="es-ES" sz="2000" dirty="0">
                <a:ea typeface="Calibri"/>
                <a:cs typeface="Calibri"/>
              </a:rPr>
            </a:br>
            <a:endParaRPr lang="es-ES" sz="2400" dirty="0"/>
          </a:p>
        </p:txBody>
      </p:sp>
      <p:pic>
        <p:nvPicPr>
          <p:cNvPr id="4" name="image7.jpeg" descr="Cepsa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1514" y="1157278"/>
            <a:ext cx="1257280" cy="485772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500034" y="1714488"/>
            <a:ext cx="8229600" cy="51090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s-ES" sz="1400" b="1" dirty="0" smtClean="0">
                <a:solidFill>
                  <a:schemeClr val="accent1">
                    <a:lumMod val="75000"/>
                  </a:schemeClr>
                </a:solidFill>
              </a:rPr>
              <a:t>INSTRUCCIONES PARA TRAMITACIÓN TARJETA  RED </a:t>
            </a:r>
            <a:r>
              <a:rPr lang="es-ES" sz="1400" b="1" dirty="0" smtClean="0">
                <a:solidFill>
                  <a:schemeClr val="accent1">
                    <a:lumMod val="75000"/>
                  </a:schemeClr>
                </a:solidFill>
              </a:rPr>
              <a:t>CEPSA</a:t>
            </a:r>
          </a:p>
          <a:p>
            <a:pPr lvl="1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s-ES" sz="1400" b="1" dirty="0" smtClean="0"/>
              <a:t>Anexo I</a:t>
            </a:r>
            <a:r>
              <a:rPr lang="es-ES" sz="1400" b="1" dirty="0" smtClean="0"/>
              <a:t>: </a:t>
            </a:r>
            <a:r>
              <a:rPr lang="es-ES" sz="1400" dirty="0" smtClean="0"/>
              <a:t>Solicitud de contrato, que deberá ser cumplimentado por la empresa (uno por empresa), con firma y sello.</a:t>
            </a:r>
          </a:p>
          <a:p>
            <a:pPr lvl="1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s-ES" sz="1400" b="1" dirty="0" smtClean="0"/>
              <a:t>Anexo II</a:t>
            </a:r>
            <a:r>
              <a:rPr lang="es-ES" sz="1400" dirty="0" smtClean="0"/>
              <a:t>: </a:t>
            </a:r>
            <a:r>
              <a:rPr lang="es-ES" sz="1400" dirty="0" smtClean="0"/>
              <a:t>Aval bancario, por un importe del doble del estimado mensualmente. Los gastos del aval corren a cargo de Cepsa. Hay distintos modelos para solicitar el aval, dependiendo de la entidad bancaria que lo gestione. (Se adjuntan modelos de Avales de Entidades Bancarias). </a:t>
            </a:r>
          </a:p>
          <a:p>
            <a:pPr lvl="1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</a:pPr>
            <a:r>
              <a:rPr lang="es-ES" sz="1400" dirty="0" smtClean="0"/>
              <a:t> </a:t>
            </a:r>
            <a:r>
              <a:rPr lang="es-ES" sz="1400" b="1" dirty="0" smtClean="0"/>
              <a:t>Anexo </a:t>
            </a:r>
            <a:r>
              <a:rPr lang="es-ES" sz="1400" b="1" dirty="0" smtClean="0"/>
              <a:t>III</a:t>
            </a:r>
            <a:r>
              <a:rPr lang="es-ES" sz="1400" dirty="0" smtClean="0"/>
              <a:t>. Documento de aceptación del acuerdo, que deberá ser cumplimentado, firmado y sellado por la empresa</a:t>
            </a:r>
            <a:r>
              <a:rPr lang="es-ES" sz="1400" dirty="0" smtClean="0"/>
              <a:t>.</a:t>
            </a:r>
          </a:p>
          <a:p>
            <a:pPr>
              <a:spcAft>
                <a:spcPts val="1200"/>
              </a:spcAft>
              <a:buClr>
                <a:schemeClr val="accent1">
                  <a:lumMod val="75000"/>
                </a:schemeClr>
              </a:buClr>
              <a:buFont typeface="Arial" charset="0"/>
              <a:buChar char="•"/>
            </a:pPr>
            <a:r>
              <a:rPr lang="es-ES" sz="1400" dirty="0" smtClean="0"/>
              <a:t>En </a:t>
            </a:r>
            <a:r>
              <a:rPr lang="es-ES" sz="1400" dirty="0" smtClean="0"/>
              <a:t>caso de DISPONER YA DE TARJETAS, únicamente será necesario el documento de aceptación del acuerdo</a:t>
            </a:r>
            <a:r>
              <a:rPr lang="es-ES" sz="1400" dirty="0" smtClean="0"/>
              <a:t>.</a:t>
            </a:r>
          </a:p>
          <a:p>
            <a:pPr>
              <a:spcAft>
                <a:spcPts val="1200"/>
              </a:spcAft>
              <a:buFont typeface="Arial" charset="0"/>
              <a:buChar char="•"/>
            </a:pPr>
            <a:r>
              <a:rPr lang="es-ES" sz="1400" b="1" dirty="0" smtClean="0">
                <a:solidFill>
                  <a:schemeClr val="accent1">
                    <a:lumMod val="75000"/>
                  </a:schemeClr>
                </a:solidFill>
              </a:rPr>
              <a:t>INFORMACIÓN DE INTERÉS</a:t>
            </a:r>
            <a:endParaRPr lang="es-ES" sz="1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s-ES" sz="1400" dirty="0" smtClean="0"/>
              <a:t> Desde el primer litro que </a:t>
            </a:r>
            <a:r>
              <a:rPr lang="es-ES" sz="1400" dirty="0" smtClean="0"/>
              <a:t>se realiza de consumo de combustible, comienza a aplicarse el descuento establecido en el acuerdo. Al igual que no hay mínimo de consumo, tampoco hay máximo</a:t>
            </a:r>
            <a:r>
              <a:rPr lang="es-ES" sz="1400" dirty="0" smtClean="0"/>
              <a:t>.</a:t>
            </a:r>
            <a:endParaRPr lang="es-ES" sz="1400" dirty="0" smtClean="0"/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s-ES" sz="1400" dirty="0" smtClean="0"/>
              <a:t> </a:t>
            </a:r>
            <a:r>
              <a:rPr lang="es-ES" sz="1400" dirty="0" smtClean="0"/>
              <a:t>La tarjeta a solicitar con carácter general es la de Cepsa </a:t>
            </a:r>
            <a:r>
              <a:rPr lang="es-ES" sz="1400" dirty="0" err="1" smtClean="0"/>
              <a:t>Star</a:t>
            </a:r>
            <a:r>
              <a:rPr lang="es-ES" sz="1400" dirty="0" smtClean="0"/>
              <a:t>. Además, y si se desea, también se puede solicitar la Cepsa </a:t>
            </a:r>
            <a:r>
              <a:rPr lang="es-ES" sz="1400" dirty="0" err="1" smtClean="0"/>
              <a:t>Star</a:t>
            </a:r>
            <a:r>
              <a:rPr lang="es-ES" sz="1400" dirty="0" smtClean="0"/>
              <a:t> </a:t>
            </a:r>
            <a:r>
              <a:rPr lang="es-ES" sz="1400" dirty="0" err="1" smtClean="0"/>
              <a:t>Direct</a:t>
            </a:r>
            <a:r>
              <a:rPr lang="es-ES" sz="1400" dirty="0" smtClean="0"/>
              <a:t>. </a:t>
            </a:r>
            <a:endParaRPr lang="es-ES" sz="1400" dirty="0" smtClean="0"/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s-ES" sz="1400" dirty="0" smtClean="0"/>
              <a:t> </a:t>
            </a:r>
            <a:r>
              <a:rPr lang="es-ES" sz="1400" dirty="0" smtClean="0"/>
              <a:t>La empresa puede hacer en la tarjeta las restricciones que necesite: uso para días concretos, límite de </a:t>
            </a:r>
            <a:r>
              <a:rPr lang="es-ES" sz="1400" dirty="0" smtClean="0"/>
              <a:t>producto, </a:t>
            </a:r>
            <a:r>
              <a:rPr lang="es-ES" sz="1400" dirty="0" smtClean="0"/>
              <a:t>límite de crédito, uso exclusivo de una </a:t>
            </a:r>
            <a:r>
              <a:rPr lang="es-ES" sz="1400" dirty="0" smtClean="0"/>
              <a:t>persona</a:t>
            </a:r>
            <a:r>
              <a:rPr lang="es-ES" sz="1400" dirty="0" smtClean="0"/>
              <a:t> ó</a:t>
            </a:r>
            <a:r>
              <a:rPr lang="es-ES" sz="1400" dirty="0" smtClean="0"/>
              <a:t> vehículo . </a:t>
            </a:r>
            <a:r>
              <a:rPr lang="es-ES" sz="1400" dirty="0" smtClean="0"/>
              <a:t>Para ello, deberá remitir a Cepsa (fax: 902 237 729, o e-mail: tarjetascepsa@cepsa.com) una solicitud, sellada y firmada por la empresa, con las modificaciones que precise</a:t>
            </a:r>
            <a:r>
              <a:rPr lang="es-ES" sz="1400" dirty="0" smtClean="0"/>
              <a:t>.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s-ES" sz="1400" dirty="0" smtClean="0"/>
              <a:t> Facturación detallada.</a:t>
            </a:r>
            <a:endParaRPr lang="es-ES" sz="1600" dirty="0" smtClean="0"/>
          </a:p>
        </p:txBody>
      </p:sp>
      <p:sp>
        <p:nvSpPr>
          <p:cNvPr id="9" name="8 Rectángulo"/>
          <p:cNvSpPr/>
          <p:nvPr/>
        </p:nvSpPr>
        <p:spPr>
          <a:xfrm>
            <a:off x="571472" y="1071546"/>
            <a:ext cx="8229600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es-ES" sz="1600" dirty="0" smtClean="0"/>
              <a:t>            </a:t>
            </a:r>
            <a:r>
              <a:rPr lang="es-ES" sz="1600" dirty="0" smtClean="0"/>
              <a:t>   </a:t>
            </a:r>
            <a:r>
              <a:rPr lang="es-ES" sz="1600" dirty="0" smtClean="0"/>
              <a:t> </a:t>
            </a:r>
            <a:r>
              <a:rPr lang="es-ES" sz="2400" cap="small" dirty="0" smtClean="0">
                <a:solidFill>
                  <a:schemeClr val="accent1">
                    <a:lumMod val="75000"/>
                  </a:schemeClr>
                </a:solidFill>
              </a:rPr>
              <a:t>Acuerdo </a:t>
            </a:r>
            <a:r>
              <a:rPr lang="es-ES" sz="2400" cap="small" dirty="0" err="1" smtClean="0">
                <a:solidFill>
                  <a:schemeClr val="accent1">
                    <a:lumMod val="75000"/>
                  </a:schemeClr>
                </a:solidFill>
              </a:rPr>
              <a:t>Fandabus</a:t>
            </a:r>
            <a:r>
              <a:rPr lang="es-ES" sz="2400" cap="small" dirty="0" smtClean="0">
                <a:solidFill>
                  <a:schemeClr val="accent1">
                    <a:lumMod val="75000"/>
                  </a:schemeClr>
                </a:solidFill>
              </a:rPr>
              <a:t>  Tarjeta Red Cepsa </a:t>
            </a:r>
            <a:endParaRPr lang="es-ES" sz="2400" cap="small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1" name="10 Conector recto"/>
          <p:cNvCxnSpPr/>
          <p:nvPr/>
        </p:nvCxnSpPr>
        <p:spPr>
          <a:xfrm>
            <a:off x="500034" y="1643050"/>
            <a:ext cx="83010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12 Imagen" descr="aerme vectorizad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81163" y="352678"/>
            <a:ext cx="648471" cy="7188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270</Words>
  <Application>Microsoft Office PowerPoint</Application>
  <PresentationFormat>Presentación en pantalla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 Asociación Española de Empresas Instaladoras y Mantenedoras de Equipos  y Sistemas de Protección Contra Incendios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Ivan Rodriguez</dc:creator>
  <cp:lastModifiedBy>Ivan Rodriguez</cp:lastModifiedBy>
  <cp:revision>53</cp:revision>
  <dcterms:created xsi:type="dcterms:W3CDTF">2020-05-14T06:46:12Z</dcterms:created>
  <dcterms:modified xsi:type="dcterms:W3CDTF">2020-07-20T10:28:56Z</dcterms:modified>
</cp:coreProperties>
</file>